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  <p:sldId id="279" r:id="rId4"/>
    <p:sldId id="258" r:id="rId5"/>
    <p:sldId id="282" r:id="rId6"/>
    <p:sldId id="284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73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1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4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95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0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1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7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5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1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58180" y="4269260"/>
            <a:ext cx="5044376" cy="19983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Aníbal Salvador 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Bejarano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Ángela </a:t>
            </a:r>
            <a:r>
              <a:rPr lang="es-AR" b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Itatí</a:t>
            </a:r>
            <a:r>
              <a:rPr lang="es-A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Gauna</a:t>
            </a: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Blanca </a:t>
            </a:r>
            <a:r>
              <a:rPr lang="es-A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Estela </a:t>
            </a:r>
            <a:r>
              <a:rPr lang="es-AR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Dieringer</a:t>
            </a: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Willans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Edgardo </a:t>
            </a: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García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Gladys </a:t>
            </a:r>
            <a:r>
              <a:rPr lang="es-A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Beatriz Castillo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75578" y="1859010"/>
            <a:ext cx="8903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los factores facilitadores y obstaculizadores de la catalogación cooperativa en las bibliotecas públicas y populares de ciudades del Gran Resistencia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/>
          <p:nvPr/>
        </p:nvPicPr>
        <p:blipFill>
          <a:blip r:embed="rId2"/>
          <a:stretch/>
        </p:blipFill>
        <p:spPr>
          <a:xfrm>
            <a:off x="928047" y="132513"/>
            <a:ext cx="696035" cy="817168"/>
          </a:xfrm>
          <a:prstGeom prst="rect">
            <a:avLst/>
          </a:prstGeom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61" y="124098"/>
            <a:ext cx="2523219" cy="709657"/>
          </a:xfrm>
          <a:prstGeom prst="rect">
            <a:avLst/>
          </a:prstGeom>
        </p:spPr>
      </p:pic>
      <p:pic>
        <p:nvPicPr>
          <p:cNvPr id="8" name="Picture 2" descr="https://1.bp.blogspot.com/-Rpf541CPgLI/XVsYwkCntMI/AAAAAAABQVs/CczxCTWmrmgrtmr_WtPoQH6lWCEsf1XsQCLcBGAs/s1600/VII%2BEncuentro%2BNacional%2Bde%2BCatalogadores%2Ben%2Bla%2BBNMM-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 t="20105" r="9970" b="18540"/>
          <a:stretch/>
        </p:blipFill>
        <p:spPr bwMode="auto">
          <a:xfrm>
            <a:off x="9715305" y="124098"/>
            <a:ext cx="1625092" cy="8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Biblioteca Nacional Mariano Moreno (BNMM) de la RepÃºblica Argentin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20164" r="6549" b="21718"/>
          <a:stretch/>
        </p:blipFill>
        <p:spPr bwMode="auto">
          <a:xfrm>
            <a:off x="6217298" y="185541"/>
            <a:ext cx="1109628" cy="7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928047" y="6249773"/>
            <a:ext cx="9594377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Ciencias de la Información.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Facultad de Humanidades de la Universidad Nacional del Nordeste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es-AR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Heras 727 – C.P. 3500 – Resistencia – Chaco – Argentina </a:t>
            </a:r>
            <a:endParaRPr lang="es-A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96286" y="1869743"/>
            <a:ext cx="10822675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La provincia del Chaco cuenta con un sistema bibliotecario (SBCH) dependiente del sistema educativo que nuclea a varios tipos de bibliotecas, según lo establece la Ley de Educación Provincial N° 1887-E. </a:t>
            </a:r>
            <a:endParaRPr lang="es-A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0376" y="532263"/>
            <a:ext cx="11368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Arial Black" panose="020B0A04020102020204" pitchFamily="34" charset="0"/>
              </a:rPr>
              <a:t>Contexto del trabajo</a:t>
            </a:r>
            <a:endParaRPr lang="es-A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78424" y="600501"/>
            <a:ext cx="103177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Pregunta:</a:t>
            </a:r>
          </a:p>
          <a:p>
            <a:pPr algn="just">
              <a:lnSpc>
                <a:spcPct val="150000"/>
              </a:lnSpc>
            </a:pP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¿Cuáles son los factores que facilitan y los que obstaculizan la catalogación cooperativa entre las bibliotecas que forman parte del SBCH? 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78423" y="3073020"/>
            <a:ext cx="103177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>
              <a:lnSpc>
                <a:spcPct val="150000"/>
              </a:lnSpc>
            </a:pP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Presentar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los factores identificados que facilitan y los que obstaculizan el trabajo de catalogación cooperativa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entre las bibliotecas que forman parte del 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SBCH. 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64768" y="272951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Metodología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940245" y="1114389"/>
            <a:ext cx="8925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E</a:t>
            </a:r>
            <a:r>
              <a:rPr lang="es-MX" sz="3600" dirty="0"/>
              <a:t>nfoque cualitativo </a:t>
            </a:r>
            <a:r>
              <a:rPr lang="es-MX" sz="3600" dirty="0"/>
              <a:t>centrado </a:t>
            </a:r>
            <a:r>
              <a:rPr lang="es-AR" sz="3600" dirty="0"/>
              <a:t>los factores </a:t>
            </a:r>
            <a:r>
              <a:rPr lang="es-AR" sz="3600" dirty="0"/>
              <a:t>facilitadores </a:t>
            </a:r>
            <a:r>
              <a:rPr lang="es-AR" sz="3600" dirty="0"/>
              <a:t>y </a:t>
            </a:r>
            <a:r>
              <a:rPr lang="es-AR" sz="3600" dirty="0"/>
              <a:t>obstaculizadores </a:t>
            </a:r>
            <a:r>
              <a:rPr lang="es-AR" sz="3600" dirty="0" smtClean="0"/>
              <a:t>del </a:t>
            </a:r>
            <a:r>
              <a:rPr lang="es-MX" sz="3600" dirty="0"/>
              <a:t>establecimiento de procesos de trabajo para </a:t>
            </a:r>
            <a:r>
              <a:rPr lang="es-AR" sz="3600" dirty="0" smtClean="0"/>
              <a:t> la catalogación </a:t>
            </a:r>
            <a:r>
              <a:rPr lang="es-AR" sz="3600" dirty="0"/>
              <a:t>cooperativa entre las bibliotecas que forman parte del </a:t>
            </a:r>
            <a:r>
              <a:rPr lang="es-AR" sz="3600" dirty="0" smtClean="0"/>
              <a:t>SBCH.</a:t>
            </a:r>
            <a:r>
              <a:rPr lang="es-MX" sz="3600" dirty="0" smtClean="0"/>
              <a:t> </a:t>
            </a:r>
            <a:endParaRPr lang="es-AR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940246" y="4355928"/>
            <a:ext cx="892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La colecta de datos fue realizada por medio </a:t>
            </a:r>
            <a:r>
              <a:rPr lang="es-MX" sz="3600" dirty="0" smtClean="0"/>
              <a:t>de </a:t>
            </a:r>
            <a:r>
              <a:rPr lang="es-MX" sz="3600" dirty="0"/>
              <a:t>la entrevista.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4439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60311" y="259303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460311" y="967189"/>
            <a:ext cx="9689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/>
              <a:t>Factores que facilitan el establecimiento de procesos de trabajo de catalogación cooperativa. </a:t>
            </a:r>
            <a:endParaRPr lang="es-AR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460311" y="2152128"/>
            <a:ext cx="968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 smtClean="0"/>
              <a:t>La estructura del SBCH.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460311" y="2992898"/>
            <a:ext cx="968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Bef>
                <a:spcPts val="1800"/>
              </a:spcBef>
              <a:defRPr sz="3200"/>
            </a:lvl1pPr>
          </a:lstStyle>
          <a:p>
            <a:r>
              <a:rPr lang="es-AR" dirty="0"/>
              <a:t>La profesionalización de todos los cargos del escalafón.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60311" y="375608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/>
              <a:t>El avance tecnológico</a:t>
            </a:r>
            <a:r>
              <a:rPr lang="es-AR" sz="3200" dirty="0" smtClean="0"/>
              <a:t>.</a:t>
            </a:r>
            <a:endParaRPr lang="es-AR" sz="3200" dirty="0"/>
          </a:p>
        </p:txBody>
      </p:sp>
      <p:sp>
        <p:nvSpPr>
          <p:cNvPr id="7" name="Rectángulo 6"/>
          <p:cNvSpPr/>
          <p:nvPr/>
        </p:nvSpPr>
        <p:spPr>
          <a:xfrm>
            <a:off x="1460311" y="4605416"/>
            <a:ext cx="9921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/>
              <a:t>Las facilidades para la obtención de recursos tecnológicos</a:t>
            </a:r>
            <a:r>
              <a:rPr lang="es-AR" sz="3200" dirty="0" smtClean="0"/>
              <a:t>.</a:t>
            </a:r>
            <a:endParaRPr lang="es-AR" sz="3200" dirty="0"/>
          </a:p>
        </p:txBody>
      </p:sp>
      <p:sp>
        <p:nvSpPr>
          <p:cNvPr id="8" name="Rectángulo 7"/>
          <p:cNvSpPr/>
          <p:nvPr/>
        </p:nvSpPr>
        <p:spPr>
          <a:xfrm>
            <a:off x="1460311" y="5416671"/>
            <a:ext cx="52563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/>
              <a:t>La atribución de valor al SBCH.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9514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60311" y="259303"/>
            <a:ext cx="968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/>
              <a:t>Resultados </a:t>
            </a:r>
            <a:endParaRPr lang="es-AR" sz="4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460311" y="967189"/>
            <a:ext cx="9689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/>
              <a:t>Factores que </a:t>
            </a:r>
            <a:r>
              <a:rPr lang="es-MX" sz="2800" b="1" dirty="0" smtClean="0"/>
              <a:t>obstaculizan </a:t>
            </a:r>
            <a:r>
              <a:rPr lang="es-MX" sz="2800" b="1" dirty="0"/>
              <a:t>el establecimiento de procesos de trabajo de catalogación cooperativa. </a:t>
            </a:r>
            <a:endParaRPr lang="es-AR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460311" y="2152128"/>
            <a:ext cx="1048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 smtClean="0"/>
              <a:t>La fragmentación de la administración del SBCH.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60311" y="2967335"/>
            <a:ext cx="10604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La ausencia de modelos o esquemas de trabajo cooperativo.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60311" y="3782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 smtClean="0"/>
              <a:t>La </a:t>
            </a:r>
            <a:r>
              <a:rPr lang="es-AR" sz="3200" dirty="0"/>
              <a:t>diversificación de uso de SIGB</a:t>
            </a:r>
            <a:r>
              <a:rPr lang="es-AR" sz="3200" dirty="0" smtClean="0"/>
              <a:t>.</a:t>
            </a:r>
            <a:endParaRPr lang="es-AR" sz="3200" dirty="0"/>
          </a:p>
        </p:txBody>
      </p:sp>
      <p:sp>
        <p:nvSpPr>
          <p:cNvPr id="7" name="Rectángulo 6"/>
          <p:cNvSpPr/>
          <p:nvPr/>
        </p:nvSpPr>
        <p:spPr>
          <a:xfrm>
            <a:off x="1460311" y="4597749"/>
            <a:ext cx="9868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AR" sz="3200" dirty="0"/>
              <a:t>Las facilidades para la obtención de recursos tecnológicos.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84024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23081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/>
              <a:t>APRECIACIONES FINALES</a:t>
            </a:r>
            <a:endParaRPr lang="es-AR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105469" y="1446662"/>
            <a:ext cx="103995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AR" sz="3200" dirty="0" smtClean="0"/>
              <a:t>Necesidad de políticas centrales.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AR" sz="3200" dirty="0" smtClean="0"/>
              <a:t>Necesidad de elección de un nuevo SIGB.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AR" sz="3200" dirty="0" smtClean="0"/>
              <a:t>Formalización a alianzas estratégicas.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AR" sz="3200" dirty="0" smtClean="0"/>
              <a:t>Procesos de formación básica y continua centradas en la catalogación cooperativa. </a:t>
            </a:r>
            <a:endParaRPr lang="es-AR" sz="3200" dirty="0" smtClean="0"/>
          </a:p>
        </p:txBody>
      </p:sp>
    </p:spTree>
    <p:extLst>
      <p:ext uri="{BB962C8B-B14F-4D97-AF65-F5344CB8AC3E}">
        <p14:creationId xmlns:p14="http://schemas.microsoft.com/office/powerpoint/2010/main" val="19896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ch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50" y="817113"/>
            <a:ext cx="7999528" cy="161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ci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250" y="2918867"/>
            <a:ext cx="7999528" cy="16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</TotalTime>
  <Words>324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Isabel Fernandez</dc:creator>
  <cp:lastModifiedBy>Aníbal Bejarano</cp:lastModifiedBy>
  <cp:revision>28</cp:revision>
  <dcterms:created xsi:type="dcterms:W3CDTF">2019-09-13T13:24:43Z</dcterms:created>
  <dcterms:modified xsi:type="dcterms:W3CDTF">2019-10-04T11:52:38Z</dcterms:modified>
</cp:coreProperties>
</file>