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56" r:id="rId2"/>
    <p:sldId id="257" r:id="rId3"/>
    <p:sldId id="279" r:id="rId4"/>
    <p:sldId id="258" r:id="rId5"/>
    <p:sldId id="282" r:id="rId6"/>
    <p:sldId id="284" r:id="rId7"/>
    <p:sldId id="276" r:id="rId8"/>
    <p:sldId id="27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73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91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4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02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95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9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50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012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82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7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5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01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58180" y="4269260"/>
            <a:ext cx="5044376" cy="19983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AR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Aníbal Salvador </a:t>
            </a:r>
            <a:r>
              <a:rPr lang="es-AR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Bejarano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AR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Ángela </a:t>
            </a:r>
            <a:r>
              <a:rPr lang="es-AR" b="1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Itatí</a:t>
            </a:r>
            <a:r>
              <a:rPr lang="es-AR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Gauna</a:t>
            </a:r>
            <a:endParaRPr lang="es-AR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AR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Blanca </a:t>
            </a:r>
            <a:r>
              <a:rPr lang="es-AR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Estela </a:t>
            </a:r>
            <a:r>
              <a:rPr lang="es-AR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Dieringer</a:t>
            </a:r>
            <a:endParaRPr lang="es-AR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AR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Willans</a:t>
            </a:r>
            <a:r>
              <a:rPr lang="es-AR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Julio Edgardo </a:t>
            </a:r>
            <a:r>
              <a:rPr lang="es-AR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García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AR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Gladys </a:t>
            </a:r>
            <a:r>
              <a:rPr lang="es-AR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Beatriz Castillo</a:t>
            </a:r>
            <a:endParaRPr lang="es-AR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275578" y="1859010"/>
            <a:ext cx="89037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de los factores facilitadores y obstaculizadores de la catalogación cooperativa en las bibliotecas públicas y populares de ciudades del Gran Resistencia</a:t>
            </a:r>
            <a:endParaRPr lang="es-A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/>
          <p:nvPr/>
        </p:nvPicPr>
        <p:blipFill>
          <a:blip r:embed="rId2"/>
          <a:stretch/>
        </p:blipFill>
        <p:spPr>
          <a:xfrm>
            <a:off x="928047" y="132513"/>
            <a:ext cx="696035" cy="817168"/>
          </a:xfrm>
          <a:prstGeom prst="rect">
            <a:avLst/>
          </a:prstGeom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961" y="124098"/>
            <a:ext cx="2523219" cy="709657"/>
          </a:xfrm>
          <a:prstGeom prst="rect">
            <a:avLst/>
          </a:prstGeom>
        </p:spPr>
      </p:pic>
      <p:pic>
        <p:nvPicPr>
          <p:cNvPr id="8" name="Picture 2" descr="https://1.bp.blogspot.com/-Rpf541CPgLI/XVsYwkCntMI/AAAAAAABQVs/CczxCTWmrmgrtmr_WtPoQH6lWCEsf1XsQCLcBGAs/s1600/VII%2BEncuentro%2BNacional%2Bde%2BCatalogadores%2Ben%2Bla%2BBNMM-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6" t="20105" r="9970" b="18540"/>
          <a:stretch/>
        </p:blipFill>
        <p:spPr bwMode="auto">
          <a:xfrm>
            <a:off x="9715305" y="124098"/>
            <a:ext cx="1625092" cy="82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Biblioteca Nacional Mariano Moreno (BNMM) de la RepÃºblica Argentina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20164" r="6549" b="21718"/>
          <a:stretch/>
        </p:blipFill>
        <p:spPr bwMode="auto">
          <a:xfrm>
            <a:off x="6217298" y="185541"/>
            <a:ext cx="1109628" cy="76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/>
          <p:cNvSpPr/>
          <p:nvPr/>
        </p:nvSpPr>
        <p:spPr>
          <a:xfrm>
            <a:off x="928047" y="6249773"/>
            <a:ext cx="9594377" cy="68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es-AR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Ciencias de la Información. </a:t>
            </a:r>
          </a:p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es-AR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Facultad de Humanidades de la Universidad Nacional del Nordeste </a:t>
            </a:r>
          </a:p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es-AR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Heras 727 – C.P. 3500 – Resistencia – Chaco – Argentina </a:t>
            </a:r>
            <a:endParaRPr lang="es-A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9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96286" y="1869743"/>
            <a:ext cx="10822675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La provincia del Chaco cuenta con un sistema bibliotecario (SBCH) dependiente del sistema educativo que nuclea a varios tipos de bibliotecas, según lo establece la Ley de Educación Provincial N° 1887-E. </a:t>
            </a:r>
            <a:endParaRPr lang="es-A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50376" y="532263"/>
            <a:ext cx="11368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Arial Black" panose="020B0A04020102020204" pitchFamily="34" charset="0"/>
              </a:rPr>
              <a:t>Contexto del trabajo</a:t>
            </a:r>
            <a:endParaRPr lang="es-AR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9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78424" y="600501"/>
            <a:ext cx="103177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A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Pregunta:</a:t>
            </a:r>
          </a:p>
          <a:p>
            <a:pPr algn="just">
              <a:lnSpc>
                <a:spcPct val="150000"/>
              </a:lnSpc>
            </a:pPr>
            <a:r>
              <a:rPr lang="es-A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¿Cuáles son los factores que facilitan y los que obstaculizan la catalogación cooperativa entre las bibliotecas que forman parte del SBCH? </a:t>
            </a:r>
            <a:endParaRPr lang="es-A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378423" y="3073020"/>
            <a:ext cx="103177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A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  <a:p>
            <a:pPr algn="just">
              <a:lnSpc>
                <a:spcPct val="150000"/>
              </a:lnSpc>
            </a:pPr>
            <a:r>
              <a:rPr lang="es-A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Presentar</a:t>
            </a:r>
            <a:r>
              <a:rPr lang="es-A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los factores identificados que facilitan y los que obstaculizan el trabajo de catalogación cooperativa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entre las bibliotecas que forman parte del </a:t>
            </a:r>
            <a:r>
              <a:rPr lang="es-A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SBCH. </a:t>
            </a:r>
            <a:r>
              <a:rPr lang="es-A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A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06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64768" y="27295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Metodología 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1940245" y="1114389"/>
            <a:ext cx="89256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/>
              <a:t>E</a:t>
            </a:r>
            <a:r>
              <a:rPr lang="es-MX" sz="3600" dirty="0"/>
              <a:t>nfoque cualitativo </a:t>
            </a:r>
            <a:r>
              <a:rPr lang="es-MX" sz="3600" dirty="0"/>
              <a:t>centrado </a:t>
            </a:r>
            <a:r>
              <a:rPr lang="es-AR" sz="3600" dirty="0"/>
              <a:t>los factores </a:t>
            </a:r>
            <a:r>
              <a:rPr lang="es-AR" sz="3600" dirty="0"/>
              <a:t>facilitadores </a:t>
            </a:r>
            <a:r>
              <a:rPr lang="es-AR" sz="3600" dirty="0"/>
              <a:t>y </a:t>
            </a:r>
            <a:r>
              <a:rPr lang="es-AR" sz="3600" dirty="0"/>
              <a:t>obstaculizadores </a:t>
            </a:r>
            <a:r>
              <a:rPr lang="es-AR" sz="3600" dirty="0" smtClean="0"/>
              <a:t>del </a:t>
            </a:r>
            <a:r>
              <a:rPr lang="es-MX" sz="3600" dirty="0"/>
              <a:t>establecimiento de procesos de trabajo para </a:t>
            </a:r>
            <a:r>
              <a:rPr lang="es-AR" sz="3600" dirty="0" smtClean="0"/>
              <a:t> la catalogación </a:t>
            </a:r>
            <a:r>
              <a:rPr lang="es-AR" sz="3600" dirty="0"/>
              <a:t>cooperativa entre las bibliotecas que forman parte del </a:t>
            </a:r>
            <a:r>
              <a:rPr lang="es-AR" sz="3600" dirty="0" smtClean="0"/>
              <a:t>SBCH.</a:t>
            </a:r>
            <a:r>
              <a:rPr lang="es-MX" sz="3600" dirty="0" smtClean="0"/>
              <a:t> </a:t>
            </a:r>
            <a:endParaRPr lang="es-AR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940246" y="4355928"/>
            <a:ext cx="8925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/>
              <a:t>La colecta de datos fue realizada por medio </a:t>
            </a:r>
            <a:r>
              <a:rPr lang="es-MX" sz="3600" dirty="0" smtClean="0"/>
              <a:t>de </a:t>
            </a:r>
            <a:r>
              <a:rPr lang="es-MX" sz="3600" dirty="0"/>
              <a:t>la entrevista.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244399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60311" y="259303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Resultados 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1460311" y="967189"/>
            <a:ext cx="96899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/>
              <a:t>Factores que facilitan el establecimiento de procesos de trabajo de catalogación cooperativa. </a:t>
            </a:r>
            <a:endParaRPr lang="es-AR" sz="28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1460311" y="2152128"/>
            <a:ext cx="9689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es-AR" sz="3200" dirty="0" smtClean="0"/>
              <a:t>La estructura del SBCH.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460311" y="2992898"/>
            <a:ext cx="9689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spcBef>
                <a:spcPts val="1800"/>
              </a:spcBef>
              <a:defRPr sz="3200"/>
            </a:lvl1pPr>
          </a:lstStyle>
          <a:p>
            <a:r>
              <a:rPr lang="es-AR" dirty="0"/>
              <a:t>La profesionalización de todos los cargos del escalafón.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460311" y="375608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1800"/>
              </a:spcBef>
            </a:pPr>
            <a:r>
              <a:rPr lang="es-AR" sz="3200" dirty="0"/>
              <a:t>El avance tecnológico</a:t>
            </a:r>
            <a:r>
              <a:rPr lang="es-AR" sz="3200" dirty="0" smtClean="0"/>
              <a:t>.</a:t>
            </a:r>
            <a:endParaRPr lang="es-AR" sz="3200" dirty="0"/>
          </a:p>
        </p:txBody>
      </p:sp>
      <p:sp>
        <p:nvSpPr>
          <p:cNvPr id="7" name="Rectángulo 6"/>
          <p:cNvSpPr/>
          <p:nvPr/>
        </p:nvSpPr>
        <p:spPr>
          <a:xfrm>
            <a:off x="1460311" y="4605416"/>
            <a:ext cx="99219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es-AR" sz="3200" dirty="0"/>
              <a:t>Las facilidades para la obtención de recursos tecnológicos</a:t>
            </a:r>
            <a:r>
              <a:rPr lang="es-AR" sz="3200" dirty="0" smtClean="0"/>
              <a:t>.</a:t>
            </a:r>
            <a:endParaRPr lang="es-AR" sz="3200" dirty="0"/>
          </a:p>
        </p:txBody>
      </p:sp>
      <p:sp>
        <p:nvSpPr>
          <p:cNvPr id="8" name="Rectángulo 7"/>
          <p:cNvSpPr/>
          <p:nvPr/>
        </p:nvSpPr>
        <p:spPr>
          <a:xfrm>
            <a:off x="1460311" y="5416671"/>
            <a:ext cx="52563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es-AR" sz="3200" dirty="0"/>
              <a:t>La atribución de valor al SBCH.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95147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60311" y="259303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Resultados 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1460311" y="967189"/>
            <a:ext cx="96899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/>
              <a:t>Factores que </a:t>
            </a:r>
            <a:r>
              <a:rPr lang="es-MX" sz="2800" b="1" dirty="0" smtClean="0"/>
              <a:t>obstaculizan </a:t>
            </a:r>
            <a:r>
              <a:rPr lang="es-MX" sz="2800" b="1" dirty="0"/>
              <a:t>el establecimiento de procesos de trabajo de catalogación cooperativa. </a:t>
            </a:r>
            <a:endParaRPr lang="es-AR" sz="28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1460311" y="2152128"/>
            <a:ext cx="10481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es-AR" sz="3200" dirty="0" smtClean="0"/>
              <a:t>La fragmentación de la administración del SBCH.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460311" y="2967335"/>
            <a:ext cx="106043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/>
              <a:t>La ausencia de modelos o esquemas de trabajo cooperativo.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460311" y="378254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1800"/>
              </a:spcBef>
            </a:pPr>
            <a:r>
              <a:rPr lang="es-AR" sz="3200" dirty="0" smtClean="0"/>
              <a:t>La </a:t>
            </a:r>
            <a:r>
              <a:rPr lang="es-AR" sz="3200" dirty="0"/>
              <a:t>diversificación de uso de SIGB</a:t>
            </a:r>
            <a:r>
              <a:rPr lang="es-AR" sz="3200" dirty="0" smtClean="0"/>
              <a:t>.</a:t>
            </a:r>
            <a:endParaRPr lang="es-AR" sz="3200" dirty="0"/>
          </a:p>
        </p:txBody>
      </p:sp>
      <p:sp>
        <p:nvSpPr>
          <p:cNvPr id="7" name="Rectángulo 6"/>
          <p:cNvSpPr/>
          <p:nvPr/>
        </p:nvSpPr>
        <p:spPr>
          <a:xfrm>
            <a:off x="1460311" y="4597749"/>
            <a:ext cx="98688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es-AR" sz="3200" dirty="0"/>
              <a:t>Las facilidades para la obtención de recursos tecnológicos.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184024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423081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/>
              <a:t>APRECIACIONES FINALES</a:t>
            </a:r>
            <a:endParaRPr lang="es-AR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1105469" y="1446662"/>
            <a:ext cx="103995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s-AR" sz="3200" dirty="0" smtClean="0"/>
              <a:t>Necesidad de políticas centrales.</a:t>
            </a:r>
          </a:p>
          <a:p>
            <a:pPr marL="285750" indent="-285750" algn="just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s-AR" sz="3200" dirty="0" smtClean="0"/>
              <a:t>Necesidad de elección de un nuevo SIGB.</a:t>
            </a:r>
          </a:p>
          <a:p>
            <a:pPr marL="285750" indent="-285750" algn="just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s-AR" sz="3200" dirty="0" smtClean="0"/>
              <a:t>Formalización a alianzas estratégicas.</a:t>
            </a:r>
          </a:p>
          <a:p>
            <a:pPr marL="285750" indent="-285750" algn="just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s-AR" sz="3200" dirty="0" smtClean="0"/>
              <a:t>Procesos de formación básica y continua centradas en la catalogación cooperativa. </a:t>
            </a:r>
            <a:endParaRPr lang="es-AR" sz="3200" dirty="0" smtClean="0"/>
          </a:p>
        </p:txBody>
      </p:sp>
    </p:spTree>
    <p:extLst>
      <p:ext uri="{BB962C8B-B14F-4D97-AF65-F5344CB8AC3E}">
        <p14:creationId xmlns:p14="http://schemas.microsoft.com/office/powerpoint/2010/main" val="198966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ucha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250" y="817113"/>
            <a:ext cx="7999528" cy="161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racia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250" y="2918867"/>
            <a:ext cx="7999528" cy="169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2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276</TotalTime>
  <Words>324</Words>
  <Application>Microsoft Office PowerPoint</Application>
  <PresentationFormat>Panorámica</PresentationFormat>
  <Paragraphs>36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Isabel Fernandez</dc:creator>
  <cp:lastModifiedBy>Aníbal Bejarano</cp:lastModifiedBy>
  <cp:revision>28</cp:revision>
  <dcterms:created xsi:type="dcterms:W3CDTF">2019-09-13T13:24:43Z</dcterms:created>
  <dcterms:modified xsi:type="dcterms:W3CDTF">2019-10-04T11:52:38Z</dcterms:modified>
</cp:coreProperties>
</file>